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BE5"/>
    <a:srgbClr val="FFA133"/>
    <a:srgbClr val="FF6B00"/>
    <a:srgbClr val="C66C3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7E0F14-4C38-4DBD-88E3-9CF9EA3A9DCC}" v="1" dt="2024-06-27T04:57:30.6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1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40280AC-CC02-F841-CAE4-6A8462BFF76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3581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9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808A7-3DA0-D030-C57C-BC0C55AF876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1719513"/>
            <a:ext cx="9607296" cy="204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D242D809-EFC0-3FAC-9543-4BAE4595B5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2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64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723" r:id="rId19"/>
    <p:sldLayoutId id="2147483724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727" r:id="rId34"/>
    <p:sldLayoutId id="2147483725" r:id="rId35"/>
    <p:sldLayoutId id="2147483726" r:id="rId36"/>
    <p:sldLayoutId id="2147483679" r:id="rId37"/>
    <p:sldLayoutId id="2147483680" r:id="rId38"/>
    <p:sldLayoutId id="2147483681" r:id="rId39"/>
    <p:sldLayoutId id="2147483682" r:id="rId40"/>
    <p:sldLayoutId id="2147483683" r:id="rId41"/>
    <p:sldLayoutId id="2147483684" r:id="rId42"/>
    <p:sldLayoutId id="2147483685" r:id="rId43"/>
    <p:sldLayoutId id="2147483686" r:id="rId44"/>
    <p:sldLayoutId id="2147483687" r:id="rId45"/>
    <p:sldLayoutId id="2147483688" r:id="rId46"/>
    <p:sldLayoutId id="2147483689" r:id="rId47"/>
    <p:sldLayoutId id="2147483690" r:id="rId48"/>
    <p:sldLayoutId id="2147483691" r:id="rId49"/>
    <p:sldLayoutId id="2147483692" r:id="rId50"/>
    <p:sldLayoutId id="2147483693" r:id="rId51"/>
    <p:sldLayoutId id="2147483694" r:id="rId52"/>
    <p:sldLayoutId id="2147483699" r:id="rId53"/>
    <p:sldLayoutId id="2147483695" r:id="rId54"/>
    <p:sldLayoutId id="2147483696" r:id="rId55"/>
    <p:sldLayoutId id="2147483697" r:id="rId56"/>
    <p:sldLayoutId id="2147483698" r:id="rId57"/>
    <p:sldLayoutId id="2147483649" r:id="rId58"/>
    <p:sldLayoutId id="2147483700" r:id="rId59"/>
    <p:sldLayoutId id="2147483701" r:id="rId60"/>
    <p:sldLayoutId id="2147483702" r:id="rId61"/>
    <p:sldLayoutId id="2147483709" r:id="rId62"/>
    <p:sldLayoutId id="2147483713" r:id="rId63"/>
    <p:sldLayoutId id="2147483714" r:id="rId64"/>
    <p:sldLayoutId id="2147483710" r:id="rId65"/>
    <p:sldLayoutId id="2147483711" r:id="rId66"/>
    <p:sldLayoutId id="2147483712" r:id="rId67"/>
    <p:sldLayoutId id="2147483715" r:id="rId68"/>
    <p:sldLayoutId id="2147483716" r:id="rId69"/>
    <p:sldLayoutId id="2147483708" r:id="rId70"/>
    <p:sldLayoutId id="2147483717" r:id="rId71"/>
    <p:sldLayoutId id="2147483718" r:id="rId72"/>
    <p:sldLayoutId id="2147483719" r:id="rId73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7.png"/><Relationship Id="rId4" Type="http://schemas.openxmlformats.org/officeDocument/2006/relationships/image" Target="../media/image10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7.png"/><Relationship Id="rId4" Type="http://schemas.openxmlformats.org/officeDocument/2006/relationships/image" Target="../media/image10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52488;&#46321;_&#44284;&#54617;%204-2_1&#45800;&#50896;-5&#52264;&#49884;_&#44060;&#45392;%20&#50689;&#49345;.mp4" TargetMode="External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97.png"/><Relationship Id="rId4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5AC80CE6-0FD8-7A5B-C620-58DBCC238E28}"/>
              </a:ext>
            </a:extLst>
          </p:cNvPr>
          <p:cNvGrpSpPr/>
          <p:nvPr/>
        </p:nvGrpSpPr>
        <p:grpSpPr>
          <a:xfrm>
            <a:off x="1511982" y="1536241"/>
            <a:ext cx="9666747" cy="2979248"/>
            <a:chOff x="1945851" y="1325507"/>
            <a:chExt cx="9666747" cy="2979248"/>
          </a:xfrm>
        </p:grpSpPr>
        <p:pic>
          <p:nvPicPr>
            <p:cNvPr id="23" name="그림 22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B0149205-7ADD-6DE7-14EF-B47466635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51" y="1325507"/>
              <a:ext cx="2765642" cy="2979248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36AAB4D-EEA5-2883-9E94-1D1812D270CD}"/>
                </a:ext>
              </a:extLst>
            </p:cNvPr>
            <p:cNvSpPr txBox="1"/>
            <p:nvPr/>
          </p:nvSpPr>
          <p:spPr>
            <a:xfrm>
              <a:off x="4640892" y="2352956"/>
              <a:ext cx="697170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태양계 구성원을 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알아볼까요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1BC25C5-2F0D-C469-0CF4-84DC171140A5}"/>
                </a:ext>
              </a:extLst>
            </p:cNvPr>
            <p:cNvSpPr txBox="1"/>
            <p:nvPr/>
          </p:nvSpPr>
          <p:spPr>
            <a:xfrm>
              <a:off x="2851742" y="2332017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12398CF4-7B33-6969-38D3-4D77722DA0FB}"/>
              </a:ext>
            </a:extLst>
          </p:cNvPr>
          <p:cNvGrpSpPr/>
          <p:nvPr/>
        </p:nvGrpSpPr>
        <p:grpSpPr>
          <a:xfrm>
            <a:off x="6320663" y="5969635"/>
            <a:ext cx="2377895" cy="400110"/>
            <a:chOff x="6325136" y="5928032"/>
            <a:chExt cx="2377895" cy="40011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3DF9535-9A08-8825-CB43-043D055E7719}"/>
                </a:ext>
              </a:extLst>
            </p:cNvPr>
            <p:cNvSpPr txBox="1"/>
            <p:nvPr/>
          </p:nvSpPr>
          <p:spPr>
            <a:xfrm>
              <a:off x="7022763" y="5928032"/>
              <a:ext cx="16802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22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23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CD97F5-8BCE-895B-526A-5FE554C580F2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D0F5FCE-A19C-1138-ACC0-644604B20B5A}"/>
              </a:ext>
            </a:extLst>
          </p:cNvPr>
          <p:cNvGrpSpPr/>
          <p:nvPr/>
        </p:nvGrpSpPr>
        <p:grpSpPr>
          <a:xfrm>
            <a:off x="8807139" y="5960110"/>
            <a:ext cx="2884136" cy="400110"/>
            <a:chOff x="8781800" y="5686732"/>
            <a:chExt cx="2884136" cy="40011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0528291-362C-6920-63FC-52C22CFCC10E}"/>
                </a:ext>
              </a:extLst>
            </p:cNvPr>
            <p:cNvSpPr txBox="1"/>
            <p:nvPr/>
          </p:nvSpPr>
          <p:spPr>
            <a:xfrm>
              <a:off x="9990477" y="5686732"/>
              <a:ext cx="16754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12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 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13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ko-KR" altLang="en-US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50F476F-9019-BB82-CA70-67A839CC9C75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38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11F0700-16BA-63FD-3C0A-B324F40C6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963" y="3265267"/>
            <a:ext cx="4407207" cy="24258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완성된 태양계 구성원 카드를 이용하여 빙고 놀이를 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755957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12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EE693D-2E6C-E4C2-F47A-6E7F5C64316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C89DF35-7CE1-7B9C-0CF4-D3AD33B2C8F0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278DB725-9FAE-1B68-94FA-8D1F0FA55BA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789E495B-FF7D-12EE-4945-B49A544366D6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CBD126F-41B0-3AA6-802E-6AFE4C67666E}"/>
              </a:ext>
            </a:extLst>
          </p:cNvPr>
          <p:cNvSpPr txBox="1"/>
          <p:nvPr/>
        </p:nvSpPr>
        <p:spPr>
          <a:xfrm>
            <a:off x="6447098" y="3201106"/>
            <a:ext cx="4579041" cy="15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순서대로 카드를 한 장씩 가져가 </a:t>
            </a:r>
            <a:r>
              <a:rPr lang="ko-KR" altLang="en-US" spc="0" dirty="0" err="1"/>
              <a:t>빙고판</a:t>
            </a:r>
            <a:r>
              <a:rPr lang="ko-KR" altLang="en-US" spc="0" dirty="0"/>
              <a:t> 위에 앞면이 보이도록 놓습니다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97BB619-0084-F832-F0F0-0EA86A222141}"/>
              </a:ext>
            </a:extLst>
          </p:cNvPr>
          <p:cNvGrpSpPr/>
          <p:nvPr/>
        </p:nvGrpSpPr>
        <p:grpSpPr>
          <a:xfrm>
            <a:off x="6000695" y="3240145"/>
            <a:ext cx="434473" cy="523220"/>
            <a:chOff x="6333210" y="3731176"/>
            <a:chExt cx="489071" cy="588970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2C6DAB4B-39F7-8A43-C320-634FEBD77F31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B4C755-F2A0-368D-74EC-0A74B48B8AD4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8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2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F96862F8-AE8F-CD63-0E48-B6D8AEF517C9}"/>
              </a:ext>
            </a:extLst>
          </p:cNvPr>
          <p:cNvGrpSpPr/>
          <p:nvPr/>
        </p:nvGrpSpPr>
        <p:grpSpPr>
          <a:xfrm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61" name="object 26">
              <a:extLst>
                <a:ext uri="{FF2B5EF4-FFF2-40B4-BE49-F238E27FC236}">
                  <a16:creationId xmlns:a16="http://schemas.microsoft.com/office/drawing/2014/main" id="{9D65069C-96CF-E3C5-D479-0A734149C9EF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CEDBE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2" name="object 25">
              <a:extLst>
                <a:ext uri="{FF2B5EF4-FFF2-40B4-BE49-F238E27FC236}">
                  <a16:creationId xmlns:a16="http://schemas.microsoft.com/office/drawing/2014/main" id="{5A72426F-BADC-CDF6-90EF-E1F340F225BA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3" name="object 25">
              <a:extLst>
                <a:ext uri="{FF2B5EF4-FFF2-40B4-BE49-F238E27FC236}">
                  <a16:creationId xmlns:a16="http://schemas.microsoft.com/office/drawing/2014/main" id="{B7E95F7B-BCAD-160F-D521-6811D449938D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F4BD599-4FEF-E031-3286-ED1F1A48D716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1F803167-3458-814F-A624-C60F0037D1C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0" dirty="0"/>
            </a:p>
          </p:txBody>
        </p:sp>
        <p:sp>
          <p:nvSpPr>
            <p:cNvPr id="17" name="object 28">
              <a:extLst>
                <a:ext uri="{FF2B5EF4-FFF2-40B4-BE49-F238E27FC236}">
                  <a16:creationId xmlns:a16="http://schemas.microsoft.com/office/drawing/2014/main" id="{F8F918B0-7277-C5F1-B2FB-5346B1CCE1B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0" dirty="0"/>
            </a:p>
          </p:txBody>
        </p:sp>
      </p:grpSp>
      <p:pic>
        <p:nvPicPr>
          <p:cNvPr id="74" name="그림 73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A3E99CD3-7A97-75DC-591C-ED6023EC2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3" y="2562983"/>
            <a:ext cx="4284633" cy="673256"/>
          </a:xfrm>
          <a:prstGeom prst="rect">
            <a:avLst/>
          </a:prstGeom>
        </p:spPr>
      </p:pic>
      <p:pic>
        <p:nvPicPr>
          <p:cNvPr id="75" name="그림 74" descr="폰트, 그래픽, 상징, 일렉트릭 블루이(가) 표시된 사진&#10;&#10;자동 생성된 설명">
            <a:extLst>
              <a:ext uri="{FF2B5EF4-FFF2-40B4-BE49-F238E27FC236}">
                <a16:creationId xmlns:a16="http://schemas.microsoft.com/office/drawing/2014/main" id="{E97C768E-A729-5AF6-B660-42756650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94" y="5806800"/>
            <a:ext cx="1467811" cy="453600"/>
          </a:xfrm>
          <a:prstGeom prst="rect">
            <a:avLst/>
          </a:prstGeom>
        </p:spPr>
      </p:pic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5DEECF77-4575-FFB6-4CFA-CFA33FCDF6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8891" y="1237429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94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5AA250B-12F5-91A4-1FB1-38D52713E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954" y="3259546"/>
            <a:ext cx="4372701" cy="2460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완성된 태양계 구성원 카드를 이용하여 빙고 놀이를 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755957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12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EE693D-2E6C-E4C2-F47A-6E7F5C64316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BD126F-41B0-3AA6-802E-6AFE4C67666E}"/>
              </a:ext>
            </a:extLst>
          </p:cNvPr>
          <p:cNvSpPr txBox="1"/>
          <p:nvPr/>
        </p:nvSpPr>
        <p:spPr>
          <a:xfrm>
            <a:off x="6447099" y="3230135"/>
            <a:ext cx="4160704" cy="2186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-150" dirty="0"/>
              <a:t>가로</a:t>
            </a:r>
            <a:r>
              <a:rPr lang="en-US" altLang="ko-KR" spc="-150" dirty="0"/>
              <a:t>, </a:t>
            </a:r>
            <a:r>
              <a:rPr lang="ko-KR" altLang="en-US" spc="-150" dirty="0"/>
              <a:t>세로</a:t>
            </a:r>
            <a:r>
              <a:rPr lang="en-US" altLang="ko-KR" spc="-150" dirty="0"/>
              <a:t>, </a:t>
            </a:r>
            <a:r>
              <a:rPr lang="ko-KR" altLang="en-US" spc="-150" dirty="0"/>
              <a:t>대각선으로 </a:t>
            </a:r>
            <a:r>
              <a:rPr lang="en-US" altLang="ko-KR" spc="-150" dirty="0"/>
              <a:t>  </a:t>
            </a:r>
            <a:r>
              <a:rPr lang="ko-KR" altLang="en-US" spc="-150" dirty="0"/>
              <a:t>태양</a:t>
            </a:r>
            <a:r>
              <a:rPr lang="en-US" altLang="ko-KR" spc="-150" dirty="0"/>
              <a:t>, </a:t>
            </a:r>
            <a:r>
              <a:rPr lang="ko-KR" altLang="en-US" spc="-150" dirty="0"/>
              <a:t>행성</a:t>
            </a:r>
            <a:r>
              <a:rPr lang="en-US" altLang="ko-KR" spc="-150" dirty="0"/>
              <a:t>, </a:t>
            </a:r>
            <a:r>
              <a:rPr lang="ko-KR" altLang="en-US" spc="-150" dirty="0"/>
              <a:t>달이 한 줄로 만들어지도록 </a:t>
            </a:r>
            <a:r>
              <a:rPr lang="ko-KR" altLang="en-US" spc="-150" dirty="0" err="1"/>
              <a:t>빙고판</a:t>
            </a:r>
            <a:r>
              <a:rPr lang="ko-KR" altLang="en-US" spc="-150" dirty="0"/>
              <a:t> 위에 카드를 올려놓습니다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97BB619-0084-F832-F0F0-0EA86A222141}"/>
              </a:ext>
            </a:extLst>
          </p:cNvPr>
          <p:cNvGrpSpPr/>
          <p:nvPr/>
        </p:nvGrpSpPr>
        <p:grpSpPr>
          <a:xfrm>
            <a:off x="6000695" y="3240145"/>
            <a:ext cx="434473" cy="523220"/>
            <a:chOff x="6333210" y="3731176"/>
            <a:chExt cx="489071" cy="588970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2C6DAB4B-39F7-8A43-C320-634FEBD77F31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B4C755-F2A0-368D-74EC-0A74B48B8AD4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8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3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F96862F8-AE8F-CD63-0E48-B6D8AEF517C9}"/>
              </a:ext>
            </a:extLst>
          </p:cNvPr>
          <p:cNvGrpSpPr/>
          <p:nvPr/>
        </p:nvGrpSpPr>
        <p:grpSpPr>
          <a:xfrm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61" name="object 26">
              <a:extLst>
                <a:ext uri="{FF2B5EF4-FFF2-40B4-BE49-F238E27FC236}">
                  <a16:creationId xmlns:a16="http://schemas.microsoft.com/office/drawing/2014/main" id="{9D65069C-96CF-E3C5-D479-0A734149C9EF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CEDBE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2" name="object 25">
              <a:extLst>
                <a:ext uri="{FF2B5EF4-FFF2-40B4-BE49-F238E27FC236}">
                  <a16:creationId xmlns:a16="http://schemas.microsoft.com/office/drawing/2014/main" id="{5A72426F-BADC-CDF6-90EF-E1F340F225BA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3" name="object 25">
              <a:extLst>
                <a:ext uri="{FF2B5EF4-FFF2-40B4-BE49-F238E27FC236}">
                  <a16:creationId xmlns:a16="http://schemas.microsoft.com/office/drawing/2014/main" id="{B7E95F7B-BCAD-160F-D521-6811D449938D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4" name="그림 73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A3E99CD3-7A97-75DC-591C-ED6023EC2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3" y="2562983"/>
            <a:ext cx="4284633" cy="673256"/>
          </a:xfrm>
          <a:prstGeom prst="rect">
            <a:avLst/>
          </a:prstGeom>
        </p:spPr>
      </p:pic>
      <p:pic>
        <p:nvPicPr>
          <p:cNvPr id="75" name="그림 74" descr="폰트, 그래픽, 상징, 일렉트릭 블루이(가) 표시된 사진&#10;&#10;자동 생성된 설명">
            <a:extLst>
              <a:ext uri="{FF2B5EF4-FFF2-40B4-BE49-F238E27FC236}">
                <a16:creationId xmlns:a16="http://schemas.microsoft.com/office/drawing/2014/main" id="{E97C768E-A729-5AF6-B660-42756650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94" y="5806800"/>
            <a:ext cx="1467811" cy="453600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30D1E10C-873F-9886-E542-6576E8345347}"/>
              </a:ext>
            </a:extLst>
          </p:cNvPr>
          <p:cNvGrpSpPr/>
          <p:nvPr/>
        </p:nvGrpSpPr>
        <p:grpSpPr>
          <a:xfrm rot="10800000">
            <a:off x="574361" y="3522193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D27CE6B4-FAD6-6DF7-F145-21A83F56E8C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8">
              <a:extLst>
                <a:ext uri="{FF2B5EF4-FFF2-40B4-BE49-F238E27FC236}">
                  <a16:creationId xmlns:a16="http://schemas.microsoft.com/office/drawing/2014/main" id="{FEFD8463-63D4-E276-54BA-97D13A4E696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32175C7-E05A-A308-5577-6552B04D4249}"/>
              </a:ext>
            </a:extLst>
          </p:cNvPr>
          <p:cNvGrpSpPr/>
          <p:nvPr/>
        </p:nvGrpSpPr>
        <p:grpSpPr>
          <a:xfrm rot="10800000" flipH="1">
            <a:off x="11288355" y="3522193"/>
            <a:ext cx="343093" cy="685800"/>
            <a:chOff x="11288812" y="3669049"/>
            <a:chExt cx="343093" cy="685800"/>
          </a:xfrm>
        </p:grpSpPr>
        <p:sp>
          <p:nvSpPr>
            <p:cNvPr id="26" name="object 27">
              <a:extLst>
                <a:ext uri="{FF2B5EF4-FFF2-40B4-BE49-F238E27FC236}">
                  <a16:creationId xmlns:a16="http://schemas.microsoft.com/office/drawing/2014/main" id="{71F1A6A7-094E-BDF7-E79B-330DB92F3151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7" name="object 28">
              <a:extLst>
                <a:ext uri="{FF2B5EF4-FFF2-40B4-BE49-F238E27FC236}">
                  <a16:creationId xmlns:a16="http://schemas.microsoft.com/office/drawing/2014/main" id="{D52BB74B-E7C0-77E0-5033-B47EA99A3A09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A55D8578-CCB9-F3A0-4743-23C77EA990CB}"/>
              </a:ext>
            </a:extLst>
          </p:cNvPr>
          <p:cNvGrpSpPr/>
          <p:nvPr/>
        </p:nvGrpSpPr>
        <p:grpSpPr>
          <a:xfrm>
            <a:off x="4773088" y="4410075"/>
            <a:ext cx="6365312" cy="1386267"/>
            <a:chOff x="4773088" y="4463055"/>
            <a:chExt cx="6365312" cy="1333283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72885A7B-5662-C705-1853-AA87255CBB75}"/>
                </a:ext>
              </a:extLst>
            </p:cNvPr>
            <p:cNvGrpSpPr/>
            <p:nvPr/>
          </p:nvGrpSpPr>
          <p:grpSpPr>
            <a:xfrm>
              <a:off x="4773088" y="4463055"/>
              <a:ext cx="6365312" cy="1333283"/>
              <a:chOff x="5244074" y="3897654"/>
              <a:chExt cx="5893727" cy="1898682"/>
            </a:xfrm>
          </p:grpSpPr>
          <p:sp>
            <p:nvSpPr>
              <p:cNvPr id="9" name="사각형: 둥근 모서리 8">
                <a:extLst>
                  <a:ext uri="{FF2B5EF4-FFF2-40B4-BE49-F238E27FC236}">
                    <a16:creationId xmlns:a16="http://schemas.microsoft.com/office/drawing/2014/main" id="{9D43D992-89F5-06BE-5EEA-9F751FC59827}"/>
                  </a:ext>
                </a:extLst>
              </p:cNvPr>
              <p:cNvSpPr/>
              <p:nvPr/>
            </p:nvSpPr>
            <p:spPr>
              <a:xfrm>
                <a:off x="5244074" y="3897654"/>
                <a:ext cx="5893727" cy="1680181"/>
              </a:xfrm>
              <a:prstGeom prst="roundRect">
                <a:avLst>
                  <a:gd name="adj" fmla="val 8948"/>
                </a:avLst>
              </a:prstGeom>
              <a:solidFill>
                <a:srgbClr val="4AAA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1" name="이등변 삼각형 10">
                <a:extLst>
                  <a:ext uri="{FF2B5EF4-FFF2-40B4-BE49-F238E27FC236}">
                    <a16:creationId xmlns:a16="http://schemas.microsoft.com/office/drawing/2014/main" id="{04C5D4CB-A0EF-6670-FE7E-0FE02DC420FD}"/>
                  </a:ext>
                </a:extLst>
              </p:cNvPr>
              <p:cNvSpPr/>
              <p:nvPr/>
            </p:nvSpPr>
            <p:spPr>
              <a:xfrm rot="10800000">
                <a:off x="10336311" y="5500688"/>
                <a:ext cx="341213" cy="295648"/>
              </a:xfrm>
              <a:prstGeom prst="triangle">
                <a:avLst/>
              </a:prstGeom>
              <a:solidFill>
                <a:srgbClr val="4AAA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FDFEC203-86D3-C0B2-5AB5-A4E96ADAB1A7}"/>
                  </a:ext>
                </a:extLst>
              </p:cNvPr>
              <p:cNvSpPr/>
              <p:nvPr/>
            </p:nvSpPr>
            <p:spPr>
              <a:xfrm>
                <a:off x="5301795" y="3962828"/>
                <a:ext cx="5775188" cy="1533193"/>
              </a:xfrm>
              <a:prstGeom prst="roundRect">
                <a:avLst>
                  <a:gd name="adj" fmla="val 9823"/>
                </a:avLst>
              </a:prstGeom>
              <a:solidFill>
                <a:srgbClr val="F6F9F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5ACEB6B-08AA-F524-35AC-25A2616A4DBD}"/>
                </a:ext>
              </a:extLst>
            </p:cNvPr>
            <p:cNvSpPr txBox="1"/>
            <p:nvPr/>
          </p:nvSpPr>
          <p:spPr>
            <a:xfrm flipH="1">
              <a:off x="4844954" y="4551335"/>
              <a:ext cx="6165423" cy="976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태양계 구성원 카드를 이용하여 친구와 함께 짝 맞추기 놀이를 해 봅시다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14" name="그림 1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98393CD3-CB62-069C-0BA3-136085E8AF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8891" y="1237429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9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C81469B-8EAA-E891-6DA9-24067A2F02D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04F108-32FA-8D7F-1DBF-AA38CC0B3304}"/>
              </a:ext>
            </a:extLst>
          </p:cNvPr>
          <p:cNvSpPr txBox="1"/>
          <p:nvPr/>
        </p:nvSpPr>
        <p:spPr>
          <a:xfrm>
            <a:off x="1131420" y="1720118"/>
            <a:ext cx="9922954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구성원에는 어떤 것이 있는지 친구들과 이야기해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2F964D-15CC-0574-8FD0-DBA2237CD4C4}"/>
              </a:ext>
            </a:extLst>
          </p:cNvPr>
          <p:cNvSpPr txBox="1"/>
          <p:nvPr/>
        </p:nvSpPr>
        <p:spPr>
          <a:xfrm>
            <a:off x="8756914" y="1188132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12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D2372B6E-0720-C90A-F888-EEA0FFC8B067}"/>
              </a:ext>
            </a:extLst>
          </p:cNvPr>
          <p:cNvSpPr/>
          <p:nvPr/>
        </p:nvSpPr>
        <p:spPr>
          <a:xfrm>
            <a:off x="1156820" y="2933685"/>
            <a:ext cx="10040078" cy="889015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A99727C9-962B-3452-299A-5AC829A50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109741"/>
            <a:ext cx="539682" cy="5396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661D12-33DD-454F-230A-C353E6E7E84C}"/>
              </a:ext>
            </a:extLst>
          </p:cNvPr>
          <p:cNvSpPr txBox="1"/>
          <p:nvPr/>
        </p:nvSpPr>
        <p:spPr>
          <a:xfrm>
            <a:off x="1358900" y="3060733"/>
            <a:ext cx="9494203" cy="591700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태양계 구성원에는 태양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행성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위성 등이 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609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2BE41AA-B7CF-1955-2E04-7B0EA4C344DA}"/>
              </a:ext>
            </a:extLst>
          </p:cNvPr>
          <p:cNvSpPr/>
          <p:nvPr/>
        </p:nvSpPr>
        <p:spPr>
          <a:xfrm>
            <a:off x="1131420" y="1701785"/>
            <a:ext cx="10040078" cy="1397015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91BE0AEA-446D-BE10-52C8-B44D62C4D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2119141"/>
            <a:ext cx="539682" cy="5396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AD57B2-AA49-1DE2-1C55-E95792E2F971}"/>
              </a:ext>
            </a:extLst>
          </p:cNvPr>
          <p:cNvSpPr txBox="1"/>
          <p:nvPr/>
        </p:nvSpPr>
        <p:spPr>
          <a:xfrm>
            <a:off x="1358900" y="1816133"/>
            <a:ext cx="9494203" cy="11456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수성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금성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지구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화성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목성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토성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천왕성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해왕성이 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135213-B6FE-8A5F-AB01-7C96D87A83CE}"/>
              </a:ext>
            </a:extLst>
          </p:cNvPr>
          <p:cNvSpPr txBox="1"/>
          <p:nvPr/>
        </p:nvSpPr>
        <p:spPr>
          <a:xfrm>
            <a:off x="1047286" y="994506"/>
            <a:ext cx="10408113" cy="62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spc="-150" dirty="0">
                <a:latin typeface="+mn-ea"/>
              </a:rPr>
              <a:t>태양계 행성에는 어떤 것이 있을까요</a:t>
            </a:r>
            <a:r>
              <a:rPr lang="en-US" altLang="ko-KR" sz="3000" b="1" spc="-150" dirty="0">
                <a:latin typeface="+mn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2878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E819A26-6727-39F6-2CFD-6C4B8F81008E}"/>
              </a:ext>
            </a:extLst>
          </p:cNvPr>
          <p:cNvSpPr txBox="1"/>
          <p:nvPr/>
        </p:nvSpPr>
        <p:spPr>
          <a:xfrm>
            <a:off x="1047287" y="1064842"/>
            <a:ext cx="10292658" cy="1215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>
                <a:latin typeface="+mn-ea"/>
              </a:rPr>
              <a:t>태양계 구성원 빙고 놀이를 하고</a:t>
            </a:r>
            <a:r>
              <a:rPr lang="en-US" altLang="ko-KR" sz="3200" b="1" spc="-150" dirty="0">
                <a:latin typeface="+mn-ea"/>
              </a:rPr>
              <a:t>, </a:t>
            </a:r>
            <a:r>
              <a:rPr lang="ko-KR" altLang="en-US" sz="3200" b="1" spc="-150" dirty="0">
                <a:latin typeface="+mn-ea"/>
              </a:rPr>
              <a:t>태양계 구성원을 설명할 수 있나요</a:t>
            </a:r>
            <a:r>
              <a:rPr lang="en-US" altLang="ko-KR" sz="3200" b="1" spc="-150" dirty="0">
                <a:latin typeface="+mn-ea"/>
              </a:rPr>
              <a:t>?</a:t>
            </a:r>
            <a:endParaRPr lang="ko-KR" altLang="en-US" sz="3200" spc="-150" dirty="0"/>
          </a:p>
        </p:txBody>
      </p:sp>
    </p:spTree>
    <p:extLst>
      <p:ext uri="{BB962C8B-B14F-4D97-AF65-F5344CB8AC3E}">
        <p14:creationId xmlns:p14="http://schemas.microsoft.com/office/powerpoint/2010/main" val="1618489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AF6EB6-3B48-62AD-693A-0558CD852169}"/>
              </a:ext>
            </a:extLst>
          </p:cNvPr>
          <p:cNvSpPr txBox="1"/>
          <p:nvPr/>
        </p:nvSpPr>
        <p:spPr>
          <a:xfrm>
            <a:off x="2306186" y="2480990"/>
            <a:ext cx="620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태양</a:t>
            </a:r>
            <a:r>
              <a:rPr lang="ko-KR" altLang="en-US" sz="4000" b="1" spc="-150" dirty="0">
                <a:latin typeface="+mn-ea"/>
              </a:rPr>
              <a:t>과 </a:t>
            </a:r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태양계 행성</a:t>
            </a:r>
            <a:r>
              <a:rPr lang="ko-KR" altLang="en-US" sz="4000" b="1" spc="-150" dirty="0">
                <a:latin typeface="+mn-ea"/>
              </a:rPr>
              <a:t>을</a:t>
            </a:r>
            <a:endParaRPr lang="en-US" altLang="ko-KR" sz="4000" b="1" spc="-150" dirty="0">
              <a:latin typeface="+mn-ea"/>
            </a:endParaRPr>
          </a:p>
          <a:p>
            <a:r>
              <a:rPr lang="ko-KR" altLang="en-US" sz="4000" b="1" spc="-150" dirty="0">
                <a:latin typeface="+mn-ea"/>
              </a:rPr>
              <a:t>알아볼까요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CFD78D-E784-4CFF-A8DA-F4DE53DBFFB5}"/>
              </a:ext>
            </a:extLst>
          </p:cNvPr>
          <p:cNvSpPr txBox="1"/>
          <p:nvPr/>
        </p:nvSpPr>
        <p:spPr>
          <a:xfrm>
            <a:off x="2306186" y="4044641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5983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2498-F92A-2CB5-22C0-AD4264A9FA95}"/>
              </a:ext>
            </a:extLst>
          </p:cNvPr>
          <p:cNvSpPr txBox="1"/>
          <p:nvPr/>
        </p:nvSpPr>
        <p:spPr>
          <a:xfrm>
            <a:off x="1031105" y="1332847"/>
            <a:ext cx="10198973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태양계</a:t>
            </a:r>
            <a:r>
              <a:rPr lang="ko-KR" altLang="en-US" sz="3600" b="1" spc="-150" dirty="0">
                <a:latin typeface="+mn-ea"/>
              </a:rPr>
              <a:t>에는 어떤 구성원이 있는지 설명할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79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DEB3E34-C4BD-B66B-8F62-CB9A1586F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079" y="1389874"/>
            <a:ext cx="5414876" cy="45806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D21708-2B68-0532-A39E-070D91F486E4}"/>
              </a:ext>
            </a:extLst>
          </p:cNvPr>
          <p:cNvSpPr txBox="1"/>
          <p:nvPr/>
        </p:nvSpPr>
        <p:spPr>
          <a:xfrm>
            <a:off x="617064" y="1325326"/>
            <a:ext cx="5324879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천체 과학관에 가 본 적이 있나요</a:t>
            </a:r>
            <a:r>
              <a:rPr lang="en-US" altLang="ko-KR" sz="3600" b="1" spc="-150" dirty="0">
                <a:latin typeface="+mn-ea"/>
              </a:rPr>
              <a:t>? </a:t>
            </a:r>
            <a:r>
              <a:rPr lang="ko-KR" altLang="en-US" sz="3600" b="1" spc="-150" dirty="0">
                <a:latin typeface="+mn-ea"/>
              </a:rPr>
              <a:t>그곳에서 무엇을 볼 수 있었나요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6007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그룹 28">
            <a:extLst>
              <a:ext uri="{FF2B5EF4-FFF2-40B4-BE49-F238E27FC236}">
                <a16:creationId xmlns:a16="http://schemas.microsoft.com/office/drawing/2014/main" id="{084A442F-7B41-FB05-0AA8-EDDC49196186}"/>
              </a:ext>
            </a:extLst>
          </p:cNvPr>
          <p:cNvGrpSpPr/>
          <p:nvPr/>
        </p:nvGrpSpPr>
        <p:grpSpPr>
          <a:xfrm>
            <a:off x="711578" y="1334736"/>
            <a:ext cx="11175621" cy="625043"/>
            <a:chOff x="711578" y="1334736"/>
            <a:chExt cx="11175621" cy="62504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436397C-D2EE-7C02-60BB-8C702A74A779}"/>
                </a:ext>
              </a:extLst>
            </p:cNvPr>
            <p:cNvSpPr txBox="1"/>
            <p:nvPr/>
          </p:nvSpPr>
          <p:spPr>
            <a:xfrm>
              <a:off x="1027514" y="1334736"/>
              <a:ext cx="10859685" cy="625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dirty="0">
                  <a:latin typeface="+mn-ea"/>
                </a:rPr>
                <a:t>우리가 살고 있는 지구는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태양계</a:t>
              </a:r>
              <a:r>
                <a:rPr lang="ko-KR" altLang="en-US" sz="3200" b="1" dirty="0">
                  <a:latin typeface="+mn-ea"/>
                </a:rPr>
                <a:t>에 속해 있습니다</a:t>
              </a:r>
              <a:r>
                <a:rPr lang="en-US" altLang="ko-KR" sz="3200" b="1" dirty="0">
                  <a:latin typeface="+mn-ea"/>
                </a:rPr>
                <a:t>.</a:t>
              </a:r>
              <a:endParaRPr lang="ko-KR" altLang="en-US" sz="3200" b="1" dirty="0">
                <a:latin typeface="+mn-ea"/>
              </a:endParaRPr>
            </a:p>
          </p:txBody>
        </p:sp>
        <p:pic>
          <p:nvPicPr>
            <p:cNvPr id="4" name="object 2">
              <a:extLst>
                <a:ext uri="{FF2B5EF4-FFF2-40B4-BE49-F238E27FC236}">
                  <a16:creationId xmlns:a16="http://schemas.microsoft.com/office/drawing/2014/main" id="{222A227F-1BC8-8F00-DD17-58CFA3E4B384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1607297"/>
              <a:ext cx="152389" cy="152389"/>
            </a:xfrm>
            <a:prstGeom prst="rect">
              <a:avLst/>
            </a:prstGeom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63A27A7-1368-9C14-BE96-8DE34607BA39}"/>
              </a:ext>
            </a:extLst>
          </p:cNvPr>
          <p:cNvSpPr txBox="1"/>
          <p:nvPr/>
        </p:nvSpPr>
        <p:spPr>
          <a:xfrm>
            <a:off x="2058925" y="432811"/>
            <a:ext cx="13316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>
                <a:latin typeface="+mn-ea"/>
              </a:rPr>
              <a:t>태양계</a:t>
            </a:r>
            <a:endParaRPr lang="ko-KR" altLang="en-US" sz="2800" b="1" spc="-60" dirty="0">
              <a:latin typeface="+mn-ea"/>
            </a:endParaRPr>
          </a:p>
        </p:txBody>
      </p:sp>
      <p:pic>
        <p:nvPicPr>
          <p:cNvPr id="9" name="그림 8">
            <a:hlinkClick r:id="rId3"/>
            <a:extLst>
              <a:ext uri="{FF2B5EF4-FFF2-40B4-BE49-F238E27FC236}">
                <a16:creationId xmlns:a16="http://schemas.microsoft.com/office/drawing/2014/main" id="{601D9B52-CEB8-F7FB-F98E-6EFB37A034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8788" y="301319"/>
            <a:ext cx="898929" cy="746432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9378D0EB-11AA-7577-7CEA-2440084EBDA5}"/>
              </a:ext>
            </a:extLst>
          </p:cNvPr>
          <p:cNvGrpSpPr/>
          <p:nvPr/>
        </p:nvGrpSpPr>
        <p:grpSpPr>
          <a:xfrm>
            <a:off x="711578" y="2155623"/>
            <a:ext cx="11175621" cy="1215974"/>
            <a:chOff x="711578" y="2246764"/>
            <a:chExt cx="11175621" cy="121597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A415F3B-2577-B579-5553-6BB2D9F64410}"/>
                </a:ext>
              </a:extLst>
            </p:cNvPr>
            <p:cNvSpPr txBox="1"/>
            <p:nvPr/>
          </p:nvSpPr>
          <p:spPr>
            <a:xfrm>
              <a:off x="1027514" y="2246764"/>
              <a:ext cx="10859685" cy="1215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spc="-150" dirty="0">
                  <a:latin typeface="+mn-ea"/>
                </a:rPr>
                <a:t>태양계는 </a:t>
              </a: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태양</a:t>
              </a:r>
              <a:r>
                <a:rPr lang="ko-KR" altLang="en-US" sz="3200" b="1" spc="-150" dirty="0">
                  <a:latin typeface="+mn-ea"/>
                </a:rPr>
                <a:t>과 </a:t>
              </a:r>
              <a:r>
                <a:rPr lang="ko-KR" altLang="en-US" sz="3200" b="1" spc="-150" dirty="0">
                  <a:solidFill>
                    <a:srgbClr val="FF6B00"/>
                  </a:solidFill>
                  <a:latin typeface="+mn-ea"/>
                </a:rPr>
                <a:t>태양의 영향을 받는 천체</a:t>
              </a:r>
              <a:r>
                <a:rPr lang="ko-KR" altLang="en-US" sz="3200" b="1" spc="-150" dirty="0">
                  <a:latin typeface="+mn-ea"/>
                </a:rPr>
                <a:t>들</a:t>
              </a:r>
              <a:r>
                <a:rPr lang="en-US" altLang="ko-KR" sz="3200" b="1" spc="-150" dirty="0">
                  <a:latin typeface="+mn-ea"/>
                </a:rPr>
                <a:t>, </a:t>
              </a:r>
              <a:r>
                <a:rPr lang="ko-KR" altLang="en-US" sz="3200" b="1" spc="-150" dirty="0">
                  <a:latin typeface="+mn-ea"/>
                </a:rPr>
                <a:t>그리고 그 공간을 말합니다</a:t>
              </a:r>
              <a:r>
                <a:rPr lang="en-US" altLang="ko-KR" sz="3200" b="1" spc="-150" dirty="0">
                  <a:latin typeface="+mn-ea"/>
                </a:rPr>
                <a:t>.</a:t>
              </a:r>
              <a:endParaRPr lang="ko-KR" altLang="en-US" sz="3200" b="1" spc="-150" dirty="0">
                <a:latin typeface="+mn-ea"/>
              </a:endParaRPr>
            </a:p>
          </p:txBody>
        </p:sp>
        <p:pic>
          <p:nvPicPr>
            <p:cNvPr id="16" name="object 2">
              <a:extLst>
                <a:ext uri="{FF2B5EF4-FFF2-40B4-BE49-F238E27FC236}">
                  <a16:creationId xmlns:a16="http://schemas.microsoft.com/office/drawing/2014/main" id="{570C4A12-9FE1-E08A-4308-A8F9CC5C8736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2519325"/>
              <a:ext cx="152389" cy="152389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95D39A07-5341-8702-8A17-B6EAD069FE9B}"/>
              </a:ext>
            </a:extLst>
          </p:cNvPr>
          <p:cNvGrpSpPr/>
          <p:nvPr/>
        </p:nvGrpSpPr>
        <p:grpSpPr>
          <a:xfrm>
            <a:off x="711578" y="3567441"/>
            <a:ext cx="11175621" cy="625043"/>
            <a:chOff x="711578" y="3749723"/>
            <a:chExt cx="11175621" cy="62504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AECA9D0-E3B8-F1FB-B795-15AB2E27820E}"/>
                </a:ext>
              </a:extLst>
            </p:cNvPr>
            <p:cNvSpPr txBox="1"/>
            <p:nvPr/>
          </p:nvSpPr>
          <p:spPr>
            <a:xfrm>
              <a:off x="1027514" y="3749723"/>
              <a:ext cx="10859685" cy="625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dirty="0">
                  <a:latin typeface="+mn-ea"/>
                </a:rPr>
                <a:t>태양계 구성원에는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태양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행성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위성</a:t>
              </a:r>
              <a:r>
                <a:rPr lang="ko-KR" altLang="en-US" sz="3200" b="1" dirty="0">
                  <a:latin typeface="+mn-ea"/>
                </a:rPr>
                <a:t> 등이 있습니다</a:t>
              </a:r>
              <a:r>
                <a:rPr lang="en-US" altLang="ko-KR" sz="3200" b="1" dirty="0">
                  <a:latin typeface="+mn-ea"/>
                </a:rPr>
                <a:t>.</a:t>
              </a:r>
              <a:endParaRPr lang="ko-KR" altLang="en-US" sz="3200" b="1" dirty="0">
                <a:latin typeface="+mn-ea"/>
              </a:endParaRPr>
            </a:p>
          </p:txBody>
        </p:sp>
        <p:pic>
          <p:nvPicPr>
            <p:cNvPr id="20" name="object 2">
              <a:extLst>
                <a:ext uri="{FF2B5EF4-FFF2-40B4-BE49-F238E27FC236}">
                  <a16:creationId xmlns:a16="http://schemas.microsoft.com/office/drawing/2014/main" id="{C489B497-F283-808A-530A-72566B2C54E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4022284"/>
              <a:ext cx="152389" cy="152389"/>
            </a:xfrm>
            <a:prstGeom prst="rect">
              <a:avLst/>
            </a:prstGeom>
          </p:spPr>
        </p:pic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8494F36C-AACC-DECC-A934-521EE8305FDD}"/>
              </a:ext>
            </a:extLst>
          </p:cNvPr>
          <p:cNvGrpSpPr/>
          <p:nvPr/>
        </p:nvGrpSpPr>
        <p:grpSpPr>
          <a:xfrm>
            <a:off x="711578" y="4388328"/>
            <a:ext cx="10883534" cy="1806905"/>
            <a:chOff x="711578" y="4661751"/>
            <a:chExt cx="10883534" cy="180690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CFF8FCA-5031-8BC9-E5A2-02BF47FDB799}"/>
                </a:ext>
              </a:extLst>
            </p:cNvPr>
            <p:cNvSpPr txBox="1"/>
            <p:nvPr/>
          </p:nvSpPr>
          <p:spPr>
            <a:xfrm>
              <a:off x="1027514" y="4661751"/>
              <a:ext cx="10567598" cy="1806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Aft>
                  <a:spcPts val="1400"/>
                </a:spcAft>
              </a:pPr>
              <a:r>
                <a:rPr lang="ko-KR" altLang="en-US" sz="3200" b="1" dirty="0">
                  <a:latin typeface="+mn-ea"/>
                </a:rPr>
                <a:t>태양계</a:t>
              </a:r>
              <a:r>
                <a:rPr lang="en-US" altLang="ko-KR" sz="3200" b="1" dirty="0">
                  <a:latin typeface="+mn-ea"/>
                </a:rPr>
                <a:t> </a:t>
              </a:r>
              <a:r>
                <a:rPr lang="ko-KR" altLang="en-US" sz="3200" b="1" dirty="0">
                  <a:latin typeface="+mn-ea"/>
                </a:rPr>
                <a:t>행성에는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지구</a:t>
              </a:r>
              <a:r>
                <a:rPr lang="ko-KR" altLang="en-US" sz="3200" b="1" dirty="0">
                  <a:latin typeface="+mn-ea"/>
                </a:rPr>
                <a:t>를 포함해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수성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금성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화성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목성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토성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천왕성</a:t>
              </a:r>
              <a:r>
                <a:rPr lang="en-US" altLang="ko-KR" sz="3200" b="1" dirty="0">
                  <a:latin typeface="+mn-ea"/>
                </a:rPr>
                <a:t>,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해왕성</a:t>
              </a:r>
              <a:r>
                <a:rPr lang="ko-KR" altLang="en-US" sz="3200" b="1" dirty="0">
                  <a:latin typeface="+mn-ea"/>
                </a:rPr>
                <a:t>이 있습니다</a:t>
              </a:r>
              <a:r>
                <a:rPr lang="en-US" altLang="ko-KR" sz="3200" b="1" dirty="0">
                  <a:latin typeface="+mn-ea"/>
                </a:rPr>
                <a:t>. </a:t>
              </a:r>
              <a:r>
                <a:rPr lang="ko-KR" altLang="en-US" sz="3200" b="1" dirty="0">
                  <a:latin typeface="+mn-ea"/>
                </a:rPr>
                <a:t>그리고 </a:t>
              </a:r>
              <a:r>
                <a:rPr lang="ko-KR" altLang="en-US" sz="3200" b="1" dirty="0">
                  <a:solidFill>
                    <a:srgbClr val="FF6B00"/>
                  </a:solidFill>
                  <a:latin typeface="+mn-ea"/>
                </a:rPr>
                <a:t>달</a:t>
              </a:r>
              <a:r>
                <a:rPr lang="ko-KR" altLang="en-US" sz="3200" b="1" dirty="0">
                  <a:latin typeface="+mn-ea"/>
                </a:rPr>
                <a:t>과 같은 위성이 있습니다</a:t>
              </a:r>
              <a:r>
                <a:rPr lang="en-US" altLang="ko-KR" sz="3200" b="1" dirty="0">
                  <a:latin typeface="+mn-ea"/>
                </a:rPr>
                <a:t>.</a:t>
              </a:r>
              <a:endParaRPr lang="ko-KR" altLang="en-US" sz="3200" b="1" dirty="0">
                <a:latin typeface="+mn-ea"/>
              </a:endParaRPr>
            </a:p>
          </p:txBody>
        </p:sp>
        <p:pic>
          <p:nvPicPr>
            <p:cNvPr id="22" name="object 2">
              <a:extLst>
                <a:ext uri="{FF2B5EF4-FFF2-40B4-BE49-F238E27FC236}">
                  <a16:creationId xmlns:a16="http://schemas.microsoft.com/office/drawing/2014/main" id="{57B1B655-3A33-8B17-FB62-2F433F9B5AE9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578" y="4934312"/>
              <a:ext cx="152389" cy="152389"/>
            </a:xfrm>
            <a:prstGeom prst="rect">
              <a:avLst/>
            </a:prstGeom>
          </p:spPr>
        </p:pic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7F3E726A-A785-FC23-F722-A34E6D1F6535}"/>
              </a:ext>
            </a:extLst>
          </p:cNvPr>
          <p:cNvSpPr txBox="1"/>
          <p:nvPr/>
        </p:nvSpPr>
        <p:spPr>
          <a:xfrm>
            <a:off x="7484556" y="2898997"/>
            <a:ext cx="38901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2000" b="1" spc="-150" dirty="0">
                <a:latin typeface="+mn-ea"/>
              </a:rPr>
              <a:t>천체는 우주에 있는 물체를 뜻해요</a:t>
            </a:r>
            <a:r>
              <a:rPr lang="en-US" altLang="ko-KR" sz="2000" b="1" spc="-150" dirty="0">
                <a:latin typeface="+mn-ea"/>
              </a:rPr>
              <a:t>.</a:t>
            </a:r>
            <a:endParaRPr lang="ko-KR" altLang="en-US" sz="2000" spc="-150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099432E7-76A5-61C9-6E96-EBC200CF4E9E}"/>
              </a:ext>
            </a:extLst>
          </p:cNvPr>
          <p:cNvSpPr/>
          <p:nvPr/>
        </p:nvSpPr>
        <p:spPr>
          <a:xfrm>
            <a:off x="7444416" y="2233116"/>
            <a:ext cx="107576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416A7D2A-B822-5F57-2C4A-F2143C1A8C0A}"/>
              </a:ext>
            </a:extLst>
          </p:cNvPr>
          <p:cNvSpPr/>
          <p:nvPr/>
        </p:nvSpPr>
        <p:spPr>
          <a:xfrm>
            <a:off x="7498204" y="3017756"/>
            <a:ext cx="107576" cy="108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184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5E9E9BE3-C0E8-B5ED-F332-56FB1E60E804}"/>
              </a:ext>
            </a:extLst>
          </p:cNvPr>
          <p:cNvGrpSpPr/>
          <p:nvPr/>
        </p:nvGrpSpPr>
        <p:grpSpPr>
          <a:xfrm>
            <a:off x="5317554" y="659390"/>
            <a:ext cx="1556892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F79DB8D6-75DE-BE9B-91A3-FC354347AA75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50000"/>
              </a:avLst>
            </a:prstGeom>
            <a:solidFill>
              <a:srgbClr val="C66C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74D957-4E7F-445B-49E3-C6BCD4001104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태양계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3469BB9-3300-173F-9AC6-966FFC8EF7C5}"/>
              </a:ext>
            </a:extLst>
          </p:cNvPr>
          <p:cNvSpPr txBox="1"/>
          <p:nvPr/>
        </p:nvSpPr>
        <p:spPr>
          <a:xfrm>
            <a:off x="1864324" y="5651574"/>
            <a:ext cx="88886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2000" b="1" spc="-150" dirty="0">
                <a:latin typeface="+mn-ea"/>
              </a:rPr>
              <a:t>※ </a:t>
            </a:r>
            <a:r>
              <a:rPr lang="ko-KR" altLang="en-US" sz="2000" b="1" spc="-150" dirty="0">
                <a:latin typeface="+mn-ea"/>
              </a:rPr>
              <a:t>이 그림은 실제 천체들의 크기 및 거리 등을 고려하지 않은 것입니다</a:t>
            </a:r>
            <a:r>
              <a:rPr lang="en-US" altLang="ko-KR" sz="2000" b="1" spc="-150" dirty="0">
                <a:latin typeface="+mn-ea"/>
              </a:rPr>
              <a:t>.</a:t>
            </a:r>
            <a:endParaRPr lang="ko-KR" altLang="en-US" sz="2000" spc="-15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395D86E-385E-BB4A-9B88-381A0BB10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182" y="1329225"/>
            <a:ext cx="9383135" cy="424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060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9706CB-2696-C81E-CFDA-72A185EB5E23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7699590-C27C-5AB9-8B6B-46B362508342}"/>
              </a:ext>
            </a:extLst>
          </p:cNvPr>
          <p:cNvSpPr txBox="1"/>
          <p:nvPr/>
        </p:nvSpPr>
        <p:spPr>
          <a:xfrm>
            <a:off x="1064091" y="2417924"/>
            <a:ext cx="9847749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태양계 </a:t>
            </a:r>
            <a:r>
              <a:rPr lang="ko-KR" altLang="en-US" sz="3600" b="1" dirty="0">
                <a:latin typeface="+mn-ea"/>
              </a:rPr>
              <a:t>구성원을 설명할 수 있어요</a:t>
            </a:r>
            <a:r>
              <a:rPr lang="en-US" altLang="ko-KR" sz="3600" b="1" dirty="0">
                <a:latin typeface="+mn-ea"/>
              </a:rPr>
              <a:t>.</a:t>
            </a:r>
            <a:endParaRPr lang="ko-KR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1298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67077583-BDE9-DDD7-DEB9-6EF780E5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0" y="1774029"/>
            <a:ext cx="985931" cy="9790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9706CB-2696-C81E-CFDA-72A185EB5E23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8B675E-F832-180F-3E28-DDFCF68D5BF8}"/>
              </a:ext>
            </a:extLst>
          </p:cNvPr>
          <p:cNvSpPr txBox="1"/>
          <p:nvPr/>
        </p:nvSpPr>
        <p:spPr>
          <a:xfrm>
            <a:off x="2841274" y="1999020"/>
            <a:ext cx="7157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태양계 구성원 카드</a:t>
            </a:r>
            <a:r>
              <a:rPr lang="en-US" altLang="ko-KR" sz="2800" b="1" spc="30" dirty="0">
                <a:latin typeface="+mn-ea"/>
              </a:rPr>
              <a:t>(『</a:t>
            </a:r>
            <a:r>
              <a:rPr lang="ko-KR" altLang="en-US" sz="2800" b="1" spc="30" dirty="0">
                <a:latin typeface="+mn-ea"/>
              </a:rPr>
              <a:t>실험관찰</a:t>
            </a:r>
            <a:r>
              <a:rPr lang="en-US" altLang="ko-KR" sz="2800" b="1" spc="30" dirty="0">
                <a:latin typeface="+mn-ea"/>
              </a:rPr>
              <a:t>』 </a:t>
            </a:r>
            <a:r>
              <a:rPr lang="ko-KR" altLang="en-US" sz="2800" b="1" spc="30" dirty="0">
                <a:latin typeface="+mn-ea"/>
              </a:rPr>
              <a:t>꾸러미 ②</a:t>
            </a:r>
            <a:r>
              <a:rPr lang="en-US" altLang="ko-KR" sz="2800" b="1" spc="30" dirty="0">
                <a:latin typeface="+mn-ea"/>
              </a:rPr>
              <a:t>)</a:t>
            </a:r>
            <a:endParaRPr lang="ko-KR" altLang="en-US" sz="2800" b="1" spc="30" dirty="0"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7DE8211-A3FD-1508-A7F6-3EF66688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66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3EA8828-3416-1C7D-3FE7-D2FF17783A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567" y="2673410"/>
            <a:ext cx="3708021" cy="34238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 구성원 카드에 태양계 구성원의 이름을 써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755957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12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73C11A-72AE-1579-A5CE-545FC0747BAF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pic>
        <p:nvPicPr>
          <p:cNvPr id="6" name="그림 5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F12117DE-6ABA-96DF-3333-641E99FF35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8891" y="1237429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859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BA54F562-493D-3E36-0D7A-4434DFAA1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47" y="3269070"/>
            <a:ext cx="4278970" cy="24134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2748F0-2FD5-B9B9-D64C-ECD6E026F2B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D6C44-9547-291F-4FE0-410C720E84EE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완성된 태양계 구성원 카드를 이용하여 빙고 놀이를 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6E4DA-C46D-8D56-4130-D854868F38EB}"/>
              </a:ext>
            </a:extLst>
          </p:cNvPr>
          <p:cNvSpPr txBox="1"/>
          <p:nvPr/>
        </p:nvSpPr>
        <p:spPr>
          <a:xfrm>
            <a:off x="7559571" y="1200150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12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EE693D-2E6C-E4C2-F47A-6E7F5C64316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태양계 구성원 빙고 놀이 하기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D4D36A5B-63AC-6E39-4775-B54B89D3A74A}"/>
              </a:ext>
            </a:extLst>
          </p:cNvPr>
          <p:cNvGrpSpPr/>
          <p:nvPr/>
        </p:nvGrpSpPr>
        <p:grpSpPr>
          <a:xfrm flipH="1">
            <a:off x="574361" y="3522193"/>
            <a:ext cx="343093" cy="685800"/>
            <a:chOff x="11288812" y="3669049"/>
            <a:chExt cx="343093" cy="685800"/>
          </a:xfrm>
        </p:grpSpPr>
        <p:sp>
          <p:nvSpPr>
            <p:cNvPr id="7" name="object 27">
              <a:extLst>
                <a:ext uri="{FF2B5EF4-FFF2-40B4-BE49-F238E27FC236}">
                  <a16:creationId xmlns:a16="http://schemas.microsoft.com/office/drawing/2014/main" id="{20992F0C-1963-C1F6-964E-B31E0ABE70E3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8">
              <a:extLst>
                <a:ext uri="{FF2B5EF4-FFF2-40B4-BE49-F238E27FC236}">
                  <a16:creationId xmlns:a16="http://schemas.microsoft.com/office/drawing/2014/main" id="{47481FDE-3E0E-7FD0-FE96-AC580BA8F776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C89DF35-7CE1-7B9C-0CF4-D3AD33B2C8F0}"/>
              </a:ext>
            </a:extLst>
          </p:cNvPr>
          <p:cNvGrpSpPr/>
          <p:nvPr/>
        </p:nvGrpSpPr>
        <p:grpSpPr>
          <a:xfrm>
            <a:off x="11288356" y="3522193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278DB725-9FAE-1B68-94FA-8D1F0FA55BA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789E495B-FF7D-12EE-4945-B49A544366D6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8CBD126F-41B0-3AA6-802E-6AFE4C67666E}"/>
              </a:ext>
            </a:extLst>
          </p:cNvPr>
          <p:cNvSpPr txBox="1"/>
          <p:nvPr/>
        </p:nvSpPr>
        <p:spPr>
          <a:xfrm>
            <a:off x="6447098" y="3209769"/>
            <a:ext cx="4579041" cy="15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자신과 친구들의 카드를 뒤집어 섞은 뒤</a:t>
            </a:r>
            <a:r>
              <a:rPr lang="en-US" altLang="ko-KR" spc="0" dirty="0"/>
              <a:t>, </a:t>
            </a:r>
            <a:r>
              <a:rPr lang="ko-KR" altLang="en-US" spc="0" dirty="0"/>
              <a:t>가위바위보로 순서를 정합니다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97BB619-0084-F832-F0F0-0EA86A222141}"/>
              </a:ext>
            </a:extLst>
          </p:cNvPr>
          <p:cNvGrpSpPr/>
          <p:nvPr/>
        </p:nvGrpSpPr>
        <p:grpSpPr>
          <a:xfrm>
            <a:off x="6000695" y="3246210"/>
            <a:ext cx="434473" cy="481228"/>
            <a:chOff x="6333210" y="3731176"/>
            <a:chExt cx="489071" cy="541701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2C6DAB4B-39F7-8A43-C320-634FEBD77F31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3B4C755-F2A0-368D-74EC-0A74B48B8AD4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1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F96862F8-AE8F-CD63-0E48-B6D8AEF517C9}"/>
              </a:ext>
            </a:extLst>
          </p:cNvPr>
          <p:cNvGrpSpPr/>
          <p:nvPr/>
        </p:nvGrpSpPr>
        <p:grpSpPr>
          <a:xfrm>
            <a:off x="5669653" y="6095372"/>
            <a:ext cx="852691" cy="192989"/>
            <a:chOff x="5669655" y="6095372"/>
            <a:chExt cx="852691" cy="192989"/>
          </a:xfrm>
        </p:grpSpPr>
        <p:sp>
          <p:nvSpPr>
            <p:cNvPr id="61" name="object 26">
              <a:extLst>
                <a:ext uri="{FF2B5EF4-FFF2-40B4-BE49-F238E27FC236}">
                  <a16:creationId xmlns:a16="http://schemas.microsoft.com/office/drawing/2014/main" id="{9D65069C-96CF-E3C5-D479-0A734149C9EF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2" name="object 25">
              <a:extLst>
                <a:ext uri="{FF2B5EF4-FFF2-40B4-BE49-F238E27FC236}">
                  <a16:creationId xmlns:a16="http://schemas.microsoft.com/office/drawing/2014/main" id="{5A72426F-BADC-CDF6-90EF-E1F340F225BA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3" name="object 25">
              <a:extLst>
                <a:ext uri="{FF2B5EF4-FFF2-40B4-BE49-F238E27FC236}">
                  <a16:creationId xmlns:a16="http://schemas.microsoft.com/office/drawing/2014/main" id="{B7E95F7B-BCAD-160F-D521-6811D449938D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4" name="그림 73" descr="텍스트, 폰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A3E99CD3-7A97-75DC-591C-ED6023EC20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983" y="2562983"/>
            <a:ext cx="4284633" cy="673256"/>
          </a:xfrm>
          <a:prstGeom prst="rect">
            <a:avLst/>
          </a:prstGeom>
        </p:spPr>
      </p:pic>
      <p:pic>
        <p:nvPicPr>
          <p:cNvPr id="75" name="그림 74" descr="폰트, 그래픽, 상징, 일렉트릭 블루이(가) 표시된 사진&#10;&#10;자동 생성된 설명">
            <a:extLst>
              <a:ext uri="{FF2B5EF4-FFF2-40B4-BE49-F238E27FC236}">
                <a16:creationId xmlns:a16="http://schemas.microsoft.com/office/drawing/2014/main" id="{E97C768E-A729-5AF6-B660-427566500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94" y="5806800"/>
            <a:ext cx="1467811" cy="453600"/>
          </a:xfrm>
          <a:prstGeom prst="rect">
            <a:avLst/>
          </a:prstGeom>
        </p:spPr>
      </p:pic>
      <p:pic>
        <p:nvPicPr>
          <p:cNvPr id="8" name="그림 7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FF886EF2-2BC5-35B5-F2EF-476072F95F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38891" y="1237429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65512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358</Words>
  <Application>Microsoft Office PowerPoint</Application>
  <PresentationFormat>와이드스크린</PresentationFormat>
  <Paragraphs>54</Paragraphs>
  <Slides>15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9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2023-11-23T23:58:35Z</dcterms:created>
  <dcterms:modified xsi:type="dcterms:W3CDTF">2024-06-27T04:57:53Z</dcterms:modified>
</cp:coreProperties>
</file>